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95CDE4-EBCD-4956-A866-28DE14FBB423}" v="9" dt="2021-08-30T11:50:49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7B5308-59A1-4937-82B3-D58F77592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8702DF9-FD0A-4B46-BDAD-6DE0A9A70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21D8D6-9437-45B5-A3B1-23572033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C71F5B-4F48-4C85-88B9-34815B6E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D3A803-00A8-404B-97DE-60FCCDBB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57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4C17BC-9388-46FF-93AE-02CDA84CA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D523E7C-61BD-4DCF-A5B3-784CF57DE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8FC5A0-0D50-436A-B03F-CB99DF266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E05EE0-AB3E-427D-9DD9-16392532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CD1E92-09B8-417D-A4AA-4384D356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7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029C6EB-6B6F-41FD-9236-304EB6902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6D9789E-F3C7-43B7-A924-02A619DB4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2A6275-7292-4A40-8893-33BF7580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699161-02D8-422E-9108-FB6F28F21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444DA7-F35F-4B58-AC66-2D3938CDD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722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D6AF16-3750-4416-BDBD-23E9793FB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932375-C909-49B7-ABAE-91859DC41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A82264-8623-4C52-BC82-E441C7856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AE8735-FB9E-4FEE-91CF-90AF81F05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A43FA2-2873-479E-91EE-64C6C23F0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74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227F30-A62E-4A35-BB70-A7BA6CDBC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B007EAA-6724-4627-9DA1-FFB714AD8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DFA02A-A134-434F-903A-11C5150C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9F0645-30FA-4289-BB7A-5ADCE135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A6D947-8987-4DD7-82A6-AF2F9A53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873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9CEB6C-8758-4EA0-962C-66EBF0B0F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F62C8C-6A7B-4DCB-9483-4D59D0375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30A4AC3-2367-48EE-9AAE-2A9912178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09F08B5-5A16-4434-B40C-F0931946B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3505395-A80E-4397-9171-BFEC1980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064615-60FE-47B1-9332-0544BD3B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977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625BE9-E545-48E1-8097-16389C99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23190D-B71A-42A4-9DBB-510EF946E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E75388F-676E-4D05-BC1C-774707BE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BDF7D1C-F48E-492B-8BE0-BD58B0330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9F3517A-B9CB-48CB-AA8C-1F64B8858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DFFA7EB-5E2A-45D5-AEA9-FD7CD52C6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9822B93-5D64-443A-83BC-F85BE0C3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822EAA9-40F9-4C54-A17E-14E26AC65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67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D57678-7C07-477D-8CB2-DE3994792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0C9748-7427-4EC9-8576-773BA9710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4A1F5CC-3C19-44AB-90CB-2D34125DE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F798DF9-B9FB-434D-B80D-7ABC9F508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96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0EBB845-6F23-48D3-A108-9ABCD6B6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5263A0F-E1E1-4209-8AB1-5A4D4123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9FAD57-1E37-49DC-8F6D-D8976E648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698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0C6091-EA28-453F-B892-56B35B099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CAA70D-981D-4AB9-A96E-A0D107E1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3E4B33-EB1C-4B2B-B3E1-E292C015A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51A8B76-E3A0-434F-978B-0D3F87E4A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67F77A0-6229-423E-8873-E6BBB1BB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3EF37DB-D1AB-4E5C-8B33-54A6C0D1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162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DAA7A0-0E2D-4771-AEC9-6B28D1B9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2D05412-D024-4607-8D6F-FC05B0045C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7C800F-6504-4C15-9B0E-A58995183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6F0D3F-4A4E-434D-AC17-45097412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9AE337-F87B-4E10-8526-629F22262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637A338-7921-4318-B8A8-D76174CD1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575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B1FAE13-66B7-4BFE-A80C-05E4F6420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67BB996-CBF6-405C-B356-1CD810771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EE4A7B-ED4C-4D91-91B4-BF1C1738F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38E50-6B29-449C-8F34-F851BBDA3724}" type="datetimeFigureOut">
              <a:rPr lang="sv-SE" smtClean="0"/>
              <a:t>2021-08-31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C8A6D7-D8F5-4E1E-98BF-12F7B23ED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9EDB3D-766F-4981-9A2E-18099DEDF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18FFE-0AC2-4B6F-9759-6135916606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687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670E2-8640-4DAF-B332-928DDC5BB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804822"/>
            <a:ext cx="5962785" cy="3656124"/>
          </a:xfrm>
        </p:spPr>
        <p:txBody>
          <a:bodyPr>
            <a:normAutofit/>
          </a:bodyPr>
          <a:lstStyle/>
          <a:p>
            <a:pPr algn="l"/>
            <a:r>
              <a:rPr lang="sv-SE" sz="4400" dirty="0"/>
              <a:t>Pilot-team för bedömning av patienter med långvariga symtom efter Covid-19 infektion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ADCB51F-6251-4427-9963-60E18B14C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972884"/>
            <a:ext cx="7089745" cy="775494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Johanna Philipsson, Neuropsykolog </a:t>
            </a:r>
          </a:p>
          <a:p>
            <a:pPr algn="l"/>
            <a:r>
              <a:rPr lang="sv-SE" sz="2000" dirty="0"/>
              <a:t>Solveig Hällgren, Läkare/MC</a:t>
            </a:r>
          </a:p>
          <a:p>
            <a:pPr algn="l"/>
            <a:r>
              <a:rPr lang="sv-SE" sz="2000" dirty="0" err="1"/>
              <a:t>Neuro</a:t>
            </a:r>
            <a:r>
              <a:rPr lang="sv-SE" sz="2000" dirty="0"/>
              <a:t>- huvud- halscentrum, Norrlands universitetssjukhus Umeå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1E20D09-6170-4C6F-8362-57CC9B93C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99679" y="3092819"/>
            <a:ext cx="3948853" cy="89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90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DE2C7C-A2B5-40B9-99BC-46838FBE9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Pilot-team för bedömning av patienter med långvariga symtom efter Covid-19 infektion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77525A-645A-43E9-8D41-6D8C08C26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sv-SE" sz="1800" b="0" i="0" u="none" strike="noStrike" baseline="0" dirty="0">
                <a:latin typeface="CIDFont+F1"/>
              </a:rPr>
              <a:t>Startade i maj 2021. Multiprofessionellt team från olika enheter inom NHHC; läkare, neuropsykolog, fysioterapeut, arbetsterapeut, kurator. </a:t>
            </a:r>
            <a:r>
              <a:rPr lang="sv-SE" sz="1800" dirty="0">
                <a:latin typeface="CIDFont+F1"/>
              </a:rPr>
              <a:t>D</a:t>
            </a:r>
            <a:r>
              <a:rPr lang="sv-SE" sz="1800" b="0" i="0" u="none" strike="noStrike" baseline="0" dirty="0">
                <a:latin typeface="CIDFont+F1"/>
              </a:rPr>
              <a:t>eltid inom</a:t>
            </a:r>
            <a:r>
              <a:rPr lang="sv-SE" sz="1800" dirty="0">
                <a:latin typeface="CIDFont+F1"/>
              </a:rPr>
              <a:t> ordinarie verksamhet = begränsad kapacitet!</a:t>
            </a:r>
          </a:p>
          <a:p>
            <a:pPr algn="l"/>
            <a:r>
              <a:rPr lang="sv-SE" sz="1800" dirty="0">
                <a:latin typeface="CIDFont+F1"/>
              </a:rPr>
              <a:t>Tar emot p</a:t>
            </a:r>
            <a:r>
              <a:rPr lang="sv-SE" sz="1800" b="0" i="0" u="none" strike="noStrike" baseline="0" dirty="0">
                <a:latin typeface="CIDFont+F1"/>
              </a:rPr>
              <a:t>ersoner som är &gt;18 år, genomgången bekräftat covid-19 (eller starkt grundad misstanke).</a:t>
            </a:r>
          </a:p>
          <a:p>
            <a:pPr algn="l"/>
            <a:r>
              <a:rPr lang="sv-SE" sz="1800" b="0" i="0" u="none" strike="noStrike" baseline="0" dirty="0">
                <a:latin typeface="CIDFont+F1"/>
              </a:rPr>
              <a:t>Kvarstående post covid symtom mer än 12 v efter initialt insjuknande med smärta och/eller neurologiska nedsättningar/bortfall, trötthet/</a:t>
            </a:r>
            <a:r>
              <a:rPr lang="sv-SE" sz="1800" b="0" i="0" u="none" strike="noStrike" baseline="0" dirty="0" err="1">
                <a:latin typeface="CIDFont+F1"/>
              </a:rPr>
              <a:t>fatigue</a:t>
            </a:r>
            <a:r>
              <a:rPr lang="sv-SE" sz="1800" b="0" i="0" u="none" strike="noStrike" baseline="0" dirty="0">
                <a:latin typeface="CIDFont+F1"/>
              </a:rPr>
              <a:t>, kognitiva svårigheter och funktionsnedsättningar som påverkar återgång till tidigare aktiviteter/sysselsättning.</a:t>
            </a:r>
          </a:p>
          <a:p>
            <a:pPr algn="l"/>
            <a:r>
              <a:rPr lang="sv-SE" sz="1800" b="0" i="0" u="none" strike="noStrike" baseline="0" dirty="0">
                <a:latin typeface="CIDFont+F1"/>
              </a:rPr>
              <a:t>Symtomen är minst av </a:t>
            </a:r>
            <a:r>
              <a:rPr lang="sv-SE" sz="1800" b="0" i="0" u="none" strike="noStrike" baseline="0" dirty="0">
                <a:latin typeface="CIDFont+F5"/>
              </a:rPr>
              <a:t>måttlig grad och bedöms orsakade av, eller påtagligt förvärrade, av genomgången covid-19 infektion.</a:t>
            </a:r>
          </a:p>
          <a:p>
            <a:pPr algn="l"/>
            <a:r>
              <a:rPr lang="sv-SE" sz="1800" b="0" i="0" u="none" strike="noStrike" baseline="0" dirty="0">
                <a:latin typeface="CIDFont+F1"/>
              </a:rPr>
              <a:t>Basal utredning/bedömning ska ha ombesörjts av remittent innan mottagningsbesök (remisskriterier).</a:t>
            </a:r>
          </a:p>
          <a:p>
            <a:pPr algn="l"/>
            <a:r>
              <a:rPr lang="sv-SE" sz="1800" b="0" i="0" u="none" strike="noStrike" baseline="0" dirty="0">
                <a:latin typeface="CIDFont+F1"/>
              </a:rPr>
              <a:t>Behov av specialiserad multiprofessionell rehabiliteringsbedömning och där eventuell </a:t>
            </a:r>
            <a:r>
              <a:rPr lang="sv-SE" sz="1800" b="0" i="0" u="none" strike="noStrike" baseline="0" dirty="0" err="1">
                <a:latin typeface="CIDFont+F1"/>
              </a:rPr>
              <a:t>unimodal</a:t>
            </a:r>
            <a:r>
              <a:rPr lang="sv-SE" sz="1800" b="0" i="0" u="none" strike="noStrike" baseline="0" dirty="0">
                <a:latin typeface="CIDFont+F1"/>
              </a:rPr>
              <a:t>/enskild insats ej haft effekt.</a:t>
            </a:r>
          </a:p>
          <a:p>
            <a:pPr algn="l"/>
            <a:r>
              <a:rPr lang="sv-SE" sz="1800" dirty="0">
                <a:latin typeface="CIDFont+F1"/>
              </a:rPr>
              <a:t>Teambedömning under två dagar, en patient per vecka; undersökning och tester.</a:t>
            </a:r>
          </a:p>
          <a:p>
            <a:pPr algn="l"/>
            <a:r>
              <a:rPr lang="sv-SE" sz="1800" b="0" i="0" u="none" strike="noStrike" baseline="0" dirty="0">
                <a:latin typeface="CIDFont+F1"/>
              </a:rPr>
              <a:t>Sammanfattning team + patient, </a:t>
            </a:r>
            <a:r>
              <a:rPr lang="sv-SE" sz="1800" dirty="0">
                <a:latin typeface="CIDFont+F1"/>
              </a:rPr>
              <a:t>återföring av bedömningen, förslag på rehabiliterande åtgärder (oftast i primärvård). </a:t>
            </a:r>
            <a:endParaRPr lang="sv-SE" sz="1800" b="0" i="0" u="none" strike="noStrike" baseline="0" dirty="0">
              <a:latin typeface="CIDFont+F1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055E7BE-B940-4F6D-A569-291B93BC4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07568" y="5740400"/>
            <a:ext cx="2994964" cy="68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16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D6605B-E257-4C93-9729-124A048D4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Hittills…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6A86D1-E99E-4CE2-985F-D13AE4B07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200" dirty="0"/>
              <a:t>Stort intresse; ca 51 remisser inkomna, 42 accepterade </a:t>
            </a:r>
          </a:p>
          <a:p>
            <a:r>
              <a:rPr lang="sv-SE" sz="2200" dirty="0"/>
              <a:t>75% kvinnor, 25% män</a:t>
            </a:r>
          </a:p>
          <a:p>
            <a:r>
              <a:rPr lang="sv-SE" sz="2200" dirty="0"/>
              <a:t>67% åldersgrupp 40-60 år </a:t>
            </a:r>
          </a:p>
          <a:p>
            <a:r>
              <a:rPr lang="sv-SE" sz="2200" dirty="0"/>
              <a:t> Vanligaste symtom; smärta, trötthet/nedsatt energi, kognitiva nedsättningar, oro, yrsel/balansproblem</a:t>
            </a:r>
          </a:p>
          <a:p>
            <a:r>
              <a:rPr lang="sv-SE" sz="2200" dirty="0"/>
              <a:t>Vanligt med belastande faktorer sedan tidigare</a:t>
            </a:r>
          </a:p>
          <a:p>
            <a:r>
              <a:rPr lang="sv-SE" sz="2200" dirty="0"/>
              <a:t>Stort behov av pedagogisk insats, förklaringar, allmänt stöd i rehabilitering</a:t>
            </a:r>
          </a:p>
          <a:p>
            <a:r>
              <a:rPr lang="sv-SE" sz="2200" dirty="0"/>
              <a:t>Nöjda patienter</a:t>
            </a:r>
          </a:p>
          <a:p>
            <a:r>
              <a:rPr lang="sv-SE" sz="2200" dirty="0"/>
              <a:t>Utvärdering och sammanställning av data ska påbörjas</a:t>
            </a:r>
            <a:endParaRPr lang="sv-SE" sz="2000" dirty="0"/>
          </a:p>
          <a:p>
            <a:endParaRPr lang="sv-SE" sz="2000" i="1" dirty="0"/>
          </a:p>
          <a:p>
            <a:endParaRPr lang="sv-SE" sz="2000" i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CC8995E-C650-492C-B1D2-1779304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07568" y="5740400"/>
            <a:ext cx="2994964" cy="68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342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D6605B-E257-4C93-9729-124A048D4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6A86D1-E99E-4CE2-985F-D13AE4B07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CC8995E-C650-492C-B1D2-17793042F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07568" y="5740400"/>
            <a:ext cx="2994964" cy="68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385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278</Words>
  <Application>Microsoft Office PowerPoint</Application>
  <PresentationFormat>Bredbild</PresentationFormat>
  <Paragraphs>22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CIDFont+F1</vt:lpstr>
      <vt:lpstr>CIDFont+F5</vt:lpstr>
      <vt:lpstr>Office-tema</vt:lpstr>
      <vt:lpstr>Pilot-team för bedömning av patienter med långvariga symtom efter Covid-19 infektion</vt:lpstr>
      <vt:lpstr>Pilot-team för bedömning av patienter med långvariga symtom efter Covid-19 infektion</vt:lpstr>
      <vt:lpstr>Hittills…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Pilot-team för bedömning av patienter med långvariga symtom efter Covid-19 infektion</dc:title>
  <dc:creator>Solveig Hällgren</dc:creator>
  <cp:lastModifiedBy>Solveig Hällgren</cp:lastModifiedBy>
  <cp:revision>2</cp:revision>
  <dcterms:created xsi:type="dcterms:W3CDTF">2021-08-30T11:32:27Z</dcterms:created>
  <dcterms:modified xsi:type="dcterms:W3CDTF">2021-08-31T14:37:08Z</dcterms:modified>
</cp:coreProperties>
</file>